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13716000" cx="24384000"/>
  <p:notesSz cx="6858000" cy="9144000"/>
  <p:embeddedFontLst>
    <p:embeddedFont>
      <p:font typeface="Vollkorn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  <p:embeddedFont>
      <p:font typeface="Helvetica Neue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Vollkorn-boldItalic.fntdata"/><Relationship Id="rId20" Type="http://schemas.openxmlformats.org/officeDocument/2006/relationships/slide" Target="slides/slide16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slide" Target="slides/slide18.xml"/><Relationship Id="rId44" Type="http://schemas.openxmlformats.org/officeDocument/2006/relationships/font" Target="fonts/HelveticaNeue-boldItalic.fntdata"/><Relationship Id="rId21" Type="http://schemas.openxmlformats.org/officeDocument/2006/relationships/slide" Target="slides/slide17.xml"/><Relationship Id="rId43" Type="http://schemas.openxmlformats.org/officeDocument/2006/relationships/font" Target="fonts/HelveticaNeue-italic.fntdata"/><Relationship Id="rId24" Type="http://schemas.openxmlformats.org/officeDocument/2006/relationships/slide" Target="slides/slide20.xml"/><Relationship Id="rId46" Type="http://schemas.openxmlformats.org/officeDocument/2006/relationships/font" Target="fonts/HelveticaNeueLight-bold.fntdata"/><Relationship Id="rId23" Type="http://schemas.openxmlformats.org/officeDocument/2006/relationships/slide" Target="slides/slide19.xml"/><Relationship Id="rId45" Type="http://schemas.openxmlformats.org/officeDocument/2006/relationships/font" Target="fonts/HelveticaNeue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HelveticaNeueLight-boldItalic.fntdata"/><Relationship Id="rId25" Type="http://schemas.openxmlformats.org/officeDocument/2006/relationships/slide" Target="slides/slide21.xml"/><Relationship Id="rId47" Type="http://schemas.openxmlformats.org/officeDocument/2006/relationships/font" Target="fonts/HelveticaNeueLight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Vollkorn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Vollkorn-italic.fntdata"/><Relationship Id="rId16" Type="http://schemas.openxmlformats.org/officeDocument/2006/relationships/slide" Target="slides/slide12.xml"/><Relationship Id="rId38" Type="http://schemas.openxmlformats.org/officeDocument/2006/relationships/font" Target="fonts/Vollkorn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450ef6da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4450ef6da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7c275bde0_1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7c275bde0_1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7c275bde0_1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7c275bde0_1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7c275bde0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7c275bde0_1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7ce63ddc8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47ce63ddc8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7c275bde0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7c275bde0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7ce63ddc8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7ce63ddc8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7c275bde0_1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7c275bde0_1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7c275bde0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7c275bde0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7c275bde0_1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7c275bde0_1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7c275bde0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47c275bde0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7c275bde0_1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47c275bde0_1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d9c33a83_0_5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41d9c33a83_0_5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7c275bde0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7c275bde0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7c275bde0_1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7c275bde0_1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7c275bde0_1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47c275bde0_1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c275bde0_1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7c275bde0_1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7c275bde0_1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7c275bde0_1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7c275bde0_1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47c275bde0_1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7c275bde0_1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7c275bde0_1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7c275bde0_1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47c275bde0_1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7c275bde0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7c275bde0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7dce0597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7dce0597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7c275bde0_1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47c275bde0_1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f0e74bc12_0_2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f0e74bc12_0_2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f0e74bc12_0_3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f0e74bc12_0_3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7c275bde0_1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47c275bde0_1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7ce63ddc8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47ce63ddc8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7c275bde0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7c275bde0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7c275bde0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7c275bde0_1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7ce63ddc8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47ce63ddc8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7c275bde0_1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47c275bde0_1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>
            <p:ph idx="2" type="pic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" name="Google Shape;45;p11"/>
          <p:cNvSpPr/>
          <p:nvPr>
            <p:ph idx="3" type="pic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" name="Google Shape;46;p11"/>
          <p:cNvSpPr/>
          <p:nvPr>
            <p:ph idx="4" type="pic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1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413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413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413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413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2" type="body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413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413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413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413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>
            <p:ph idx="2" type="pic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>
            <p:ph idx="2" type="pic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>
            <p:ph idx="2" type="pic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b="0" i="0" sz="8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60960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960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960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960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960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>
            <p:ph idx="2" type="pic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530225" lvl="0" marL="4572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30225" lvl="1" marL="9144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30225" lvl="2" marL="13716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30225" lvl="3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30225" lvl="4" marL="22860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1689100" y="1778000"/>
            <a:ext cx="21005799" cy="10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60960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960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960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960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960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6413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413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413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413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413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mozilla.org/en-US/docs/Web/HTML/Element/canvas" TargetMode="External"/><Relationship Id="rId4" Type="http://schemas.openxmlformats.org/officeDocument/2006/relationships/hyperlink" Target="https://developer.mozilla.org/en-US/docs/Web/HTML" TargetMode="External"/><Relationship Id="rId5" Type="http://schemas.openxmlformats.org/officeDocument/2006/relationships/hyperlink" Target="https://developer.mozilla.org/en-US/docs/Glossary/JavaScript" TargetMode="External"/><Relationship Id="rId6" Type="http://schemas.openxmlformats.org/officeDocument/2006/relationships/hyperlink" Target="https://developer.mozilla.org/en-US/docs/Web/API/Canvas_API/A_basic_ray-caster" TargetMode="External"/><Relationship Id="rId7" Type="http://schemas.openxmlformats.org/officeDocument/2006/relationships/hyperlink" Target="https://developer.mozilla.org/en-US/docs/Web/HTML/Element/canva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deburst.io/javascript-arrow-functions-for-beginners-926947fc0cdc" TargetMode="External"/><Relationship Id="rId4" Type="http://schemas.openxmlformats.org/officeDocument/2006/relationships/hyperlink" Target="https://github.com/typekit/webfontloader" TargetMode="External"/><Relationship Id="rId5" Type="http://schemas.openxmlformats.org/officeDocument/2006/relationships/hyperlink" Target="https://github.com/typekit/webfontloade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HZ-HBO-ICT/ts-skeleton-app/tree/week_2_star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typekit/webfontloader" TargetMode="External"/><Relationship Id="rId4" Type="http://schemas.openxmlformats.org/officeDocument/2006/relationships/hyperlink" Target="https://github.com/typekit/webfontloader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hyperlink" Target="https://developers.google.com/v8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HZ-HBO-ICT/ts-skeleton-app/tree/week_2_star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15626" l="0" r="0" t="0"/>
          <a:stretch/>
        </p:blipFill>
        <p:spPr>
          <a:xfrm>
            <a:off x="0" y="0"/>
            <a:ext cx="24383999" cy="1371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4"/>
          <p:cNvGrpSpPr/>
          <p:nvPr/>
        </p:nvGrpSpPr>
        <p:grpSpPr>
          <a:xfrm>
            <a:off x="773975" y="11518875"/>
            <a:ext cx="13021335" cy="1346109"/>
            <a:chOff x="-319161" y="-9"/>
            <a:chExt cx="12272700" cy="1346109"/>
          </a:xfrm>
        </p:grpSpPr>
        <p:sp>
          <p:nvSpPr>
            <p:cNvPr id="61" name="Google Shape;61;p14"/>
            <p:cNvSpPr txBox="1"/>
            <p:nvPr/>
          </p:nvSpPr>
          <p:spPr>
            <a:xfrm>
              <a:off x="-319161" y="-9"/>
              <a:ext cx="12272700" cy="134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2159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Vollkorn"/>
                <a:buNone/>
              </a:pPr>
              <a:r>
                <a:rPr lang="en-US" sz="7000">
                  <a:latin typeface="Vollkorn"/>
                  <a:ea typeface="Vollkorn"/>
                  <a:cs typeface="Vollkorn"/>
                  <a:sym typeface="Vollkorn"/>
                </a:rPr>
                <a:t>Object Oriented Programming</a:t>
              </a:r>
              <a:r>
                <a:rPr b="0" i="0" lang="en-US" sz="7000" u="none" cap="none" strike="noStrike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.</a:t>
              </a:r>
              <a:endParaRPr/>
            </a:p>
          </p:txBody>
        </p:sp>
        <p:cxnSp>
          <p:nvCxnSpPr>
            <p:cNvPr id="62" name="Google Shape;62;p14"/>
            <p:cNvCxnSpPr/>
            <p:nvPr/>
          </p:nvCxnSpPr>
          <p:spPr>
            <a:xfrm>
              <a:off x="-227172" y="0"/>
              <a:ext cx="0" cy="1346100"/>
            </a:xfrm>
            <a:prstGeom prst="straightConnector1">
              <a:avLst/>
            </a:prstGeom>
            <a:noFill/>
            <a:ln cap="flat" cmpd="sng" w="190500">
              <a:solidFill>
                <a:srgbClr val="D2F6FF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0" l="5737" r="5728" t="0"/>
          <a:stretch/>
        </p:blipFill>
        <p:spPr>
          <a:xfrm>
            <a:off x="0" y="-187125"/>
            <a:ext cx="24384000" cy="1390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0" r="-5496" t="0"/>
          <a:stretch/>
        </p:blipFill>
        <p:spPr>
          <a:xfrm>
            <a:off x="0" y="0"/>
            <a:ext cx="25724476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b="0" l="2399" r="2399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/>
        </p:nvSpPr>
        <p:spPr>
          <a:xfrm>
            <a:off x="7715700" y="9087350"/>
            <a:ext cx="89526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Vollkorn"/>
              <a:buNone/>
            </a:pPr>
            <a:r>
              <a:rPr b="1" lang="en-US" sz="7500">
                <a:latin typeface="Vollkorn"/>
                <a:ea typeface="Vollkorn"/>
                <a:cs typeface="Vollkorn"/>
                <a:sym typeface="Vollkorn"/>
              </a:rPr>
              <a:t>&lt;canvas&gt;&lt;/canvas&gt;</a:t>
            </a:r>
            <a:endParaRPr/>
          </a:p>
        </p:txBody>
      </p:sp>
      <p:sp>
        <p:nvSpPr>
          <p:cNvPr id="142" name="Google Shape;142;p26"/>
          <p:cNvSpPr/>
          <p:nvPr/>
        </p:nvSpPr>
        <p:spPr>
          <a:xfrm>
            <a:off x="0" y="-25400"/>
            <a:ext cx="1269900" cy="13766700"/>
          </a:xfrm>
          <a:prstGeom prst="rect">
            <a:avLst/>
          </a:prstGeom>
          <a:solidFill>
            <a:srgbClr val="D2F6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9263" y="3206350"/>
            <a:ext cx="4265475" cy="54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/>
        </p:nvSpPr>
        <p:spPr>
          <a:xfrm>
            <a:off x="6601650" y="4446575"/>
            <a:ext cx="11180700" cy="43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rgbClr val="3D7E9A"/>
                </a:solidFill>
                <a:latin typeface="Vollkorn"/>
                <a:ea typeface="Vollkorn"/>
                <a:cs typeface="Vollkorn"/>
                <a:sym typeface="Vollkorn"/>
                <a:hlinkClick r:id="rId3"/>
              </a:rPr>
              <a:t>&lt;canvas&gt;</a:t>
            </a:r>
            <a:r>
              <a:rPr lang="en-US" sz="3600">
                <a:solidFill>
                  <a:srgbClr val="333333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 is an </a:t>
            </a:r>
            <a:r>
              <a:rPr lang="en-US" sz="3600" u="sng">
                <a:solidFill>
                  <a:srgbClr val="3D7E9A"/>
                </a:solidFill>
                <a:latin typeface="Vollkorn"/>
                <a:ea typeface="Vollkorn"/>
                <a:cs typeface="Vollkorn"/>
                <a:sym typeface="Vollkorn"/>
                <a:hlinkClick r:id="rId4"/>
              </a:rPr>
              <a:t>HTML</a:t>
            </a:r>
            <a:r>
              <a:rPr lang="en-US" sz="3600">
                <a:solidFill>
                  <a:srgbClr val="333333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 element which can be used to draw graphics via scripting (usually </a:t>
            </a:r>
            <a:r>
              <a:rPr lang="en-US" sz="3600" u="sng">
                <a:solidFill>
                  <a:srgbClr val="3D7E9A"/>
                </a:solidFill>
                <a:latin typeface="Vollkorn"/>
                <a:ea typeface="Vollkorn"/>
                <a:cs typeface="Vollkorn"/>
                <a:sym typeface="Vollkorn"/>
                <a:hlinkClick r:id="rId5"/>
              </a:rPr>
              <a:t>JavaScript</a:t>
            </a:r>
            <a:r>
              <a:rPr lang="en-US" sz="3600">
                <a:solidFill>
                  <a:srgbClr val="333333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). This can, for instance, be used to draw graphs, make photo composition or simple (and </a:t>
            </a:r>
            <a:r>
              <a:rPr lang="en-US" sz="3600" u="sng">
                <a:solidFill>
                  <a:srgbClr val="3D7E9A"/>
                </a:solidFill>
                <a:latin typeface="Vollkorn"/>
                <a:ea typeface="Vollkorn"/>
                <a:cs typeface="Vollkorn"/>
                <a:sym typeface="Vollkorn"/>
                <a:hlinkClick r:id="rId6"/>
              </a:rPr>
              <a:t>not so simple</a:t>
            </a:r>
            <a:r>
              <a:rPr lang="en-US" sz="3600">
                <a:solidFill>
                  <a:srgbClr val="333333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) animations. The images on this page show examples of </a:t>
            </a:r>
            <a:r>
              <a:rPr b="1" lang="en-US" sz="3600" u="sng">
                <a:solidFill>
                  <a:srgbClr val="3D7E9A"/>
                </a:solidFill>
                <a:latin typeface="Vollkorn"/>
                <a:ea typeface="Vollkorn"/>
                <a:cs typeface="Vollkorn"/>
                <a:sym typeface="Vollkorn"/>
                <a:hlinkClick r:id="rId7"/>
              </a:rPr>
              <a:t>&lt;canvas&gt;</a:t>
            </a:r>
            <a:r>
              <a:rPr lang="en-US" sz="3600">
                <a:solidFill>
                  <a:srgbClr val="333333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implementations which will be created in this tutorial.</a:t>
            </a:r>
            <a:endParaRPr sz="36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0" y="13013100"/>
            <a:ext cx="130320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https://developer.mozilla.org/en-US/docs/Web/API/Canvas_API/Tutorial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/>
          <p:nvPr/>
        </p:nvSpPr>
        <p:spPr>
          <a:xfrm>
            <a:off x="3196200" y="2120700"/>
            <a:ext cx="17991600" cy="947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28"/>
          <p:cNvCxnSpPr/>
          <p:nvPr/>
        </p:nvCxnSpPr>
        <p:spPr>
          <a:xfrm>
            <a:off x="3146825" y="2120675"/>
            <a:ext cx="68400" cy="95772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8"/>
          <p:cNvCxnSpPr/>
          <p:nvPr/>
        </p:nvCxnSpPr>
        <p:spPr>
          <a:xfrm flipH="1" rot="10800000">
            <a:off x="3181025" y="2086475"/>
            <a:ext cx="18060000" cy="684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8"/>
          <p:cNvSpPr txBox="1"/>
          <p:nvPr/>
        </p:nvSpPr>
        <p:spPr>
          <a:xfrm>
            <a:off x="1128800" y="6464675"/>
            <a:ext cx="16077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ollkorn"/>
                <a:ea typeface="Vollkorn"/>
                <a:cs typeface="Vollkorn"/>
                <a:sym typeface="Vollkorn"/>
              </a:rPr>
              <a:t>Y</a:t>
            </a:r>
            <a:r>
              <a:rPr lang="en-US" sz="3600">
                <a:latin typeface="Vollkorn"/>
                <a:ea typeface="Vollkorn"/>
                <a:cs typeface="Vollkorn"/>
                <a:sym typeface="Vollkorn"/>
              </a:rPr>
              <a:t>-AS</a:t>
            </a:r>
            <a:endParaRPr sz="36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11029475" y="1041725"/>
            <a:ext cx="26679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ollkorn"/>
                <a:ea typeface="Vollkorn"/>
                <a:cs typeface="Vollkorn"/>
                <a:sym typeface="Vollkorn"/>
              </a:rPr>
              <a:t>X-AS</a:t>
            </a:r>
            <a:endParaRPr sz="36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1299950" y="1041725"/>
            <a:ext cx="12654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ollkorn"/>
                <a:ea typeface="Vollkorn"/>
                <a:cs typeface="Vollkorn"/>
                <a:sym typeface="Vollkorn"/>
              </a:rPr>
              <a:t>(0,0)</a:t>
            </a:r>
            <a:endParaRPr sz="36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19701775" y="1041725"/>
            <a:ext cx="22233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ollkorn"/>
                <a:ea typeface="Vollkorn"/>
                <a:cs typeface="Vollkorn"/>
                <a:sym typeface="Vollkorn"/>
              </a:rPr>
              <a:t>(1000,0)</a:t>
            </a:r>
            <a:endParaRPr sz="36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821000" y="10808675"/>
            <a:ext cx="22233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ollkorn"/>
                <a:ea typeface="Vollkorn"/>
                <a:cs typeface="Vollkorn"/>
                <a:sym typeface="Vollkorn"/>
              </a:rPr>
              <a:t>(0,1000)</a:t>
            </a:r>
            <a:endParaRPr sz="3600"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/>
        </p:nvSpPr>
        <p:spPr>
          <a:xfrm>
            <a:off x="7784100" y="3968850"/>
            <a:ext cx="8815800" cy="5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Vollkorn"/>
                <a:ea typeface="Vollkorn"/>
                <a:cs typeface="Vollkorn"/>
                <a:sym typeface="Vollkorn"/>
              </a:rPr>
              <a:t>Canvas Possibilities</a:t>
            </a:r>
            <a:endParaRPr b="1" sz="60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Vollkorn"/>
              <a:buChar char="●"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Lines and surfaces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Vollkorn"/>
              <a:buChar char="●"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Paths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Vollkorn"/>
              <a:buChar char="●"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Curves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Vollkorn"/>
              <a:buChar char="●"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Text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Vollkorn"/>
              <a:buChar char="●"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Images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Vollkorn"/>
              <a:buChar char="●"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Transformations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0" y="12791400"/>
            <a:ext cx="115563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ollkorn"/>
                <a:ea typeface="Vollkorn"/>
                <a:cs typeface="Vollkorn"/>
                <a:sym typeface="Vollkorn"/>
              </a:rPr>
              <a:t>https://eloquentjavascript.net/17_canvas.html</a:t>
            </a:r>
            <a:endParaRPr sz="3600"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313" y="2637475"/>
            <a:ext cx="16571374" cy="84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b="0" l="5737" r="5728" t="0"/>
          <a:stretch/>
        </p:blipFill>
        <p:spPr>
          <a:xfrm>
            <a:off x="0" y="-187125"/>
            <a:ext cx="24384000" cy="1390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/>
        </p:nvSpPr>
        <p:spPr>
          <a:xfrm>
            <a:off x="3025200" y="3289500"/>
            <a:ext cx="18333600" cy="7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Vollkorn"/>
              <a:buNone/>
            </a:pPr>
            <a:r>
              <a:rPr b="1" lang="en-US" sz="6000" u="sng">
                <a:latin typeface="Vollkorn"/>
                <a:ea typeface="Vollkorn"/>
                <a:cs typeface="Vollkorn"/>
                <a:sym typeface="Vollkorn"/>
              </a:rPr>
              <a:t>Opdracht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t/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-514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Vollkorn"/>
              <a:buAutoNum type="arabicPeriod"/>
            </a:pP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Maak een functie ‘writeAsteroidHeading()’ die de tekst Asteroids op de juiste plek op het canvas schrijft.</a:t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-514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Vollkorn"/>
              <a:buAutoNum type="arabicPeriod"/>
            </a:pP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Maak een functie ‘writeIntroText()’ die de tekst ‘Press Play to start’ op de juiste plek op het canvas schrijft.</a:t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-514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Vollkorn"/>
              <a:buAutoNum type="arabicPeriod"/>
            </a:pP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Maak een functie ‘writeStartButton’ die de button met de tekst ‘START’ op de juiste plek op het canvas schrijft.</a:t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Vollkorn"/>
              <a:buAutoNum type="arabicPeriod"/>
            </a:pPr>
            <a:r>
              <a:rPr lang="en-US" sz="4500">
                <a:solidFill>
                  <a:schemeClr val="dk1"/>
                </a:solidFill>
                <a:latin typeface="Vollkorn"/>
                <a:ea typeface="Vollkorn"/>
                <a:cs typeface="Vollkorn"/>
                <a:sym typeface="Vollkorn"/>
              </a:rPr>
              <a:t>Maak de functie ‘drawAsteroid’ die de asteroid mbv het plaatje in de assets map op de juiste plek op het canvas tekent.</a:t>
            </a:r>
            <a:endParaRPr sz="4500">
              <a:solidFill>
                <a:schemeClr val="dk1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83" name="Google Shape;183;p32"/>
          <p:cNvSpPr/>
          <p:nvPr/>
        </p:nvSpPr>
        <p:spPr>
          <a:xfrm>
            <a:off x="848157" y="8848900"/>
            <a:ext cx="2552725" cy="3599000"/>
          </a:xfrm>
          <a:custGeom>
            <a:rect b="b" l="l" r="r" t="t"/>
            <a:pathLst>
              <a:path extrusionOk="0" h="143960" w="102109">
                <a:moveTo>
                  <a:pt x="82298" y="0"/>
                </a:moveTo>
                <a:cubicBezTo>
                  <a:pt x="68651" y="12767"/>
                  <a:pt x="-2889" y="52609"/>
                  <a:pt x="413" y="76602"/>
                </a:cubicBezTo>
                <a:cubicBezTo>
                  <a:pt x="3715" y="100595"/>
                  <a:pt x="85160" y="132734"/>
                  <a:pt x="102109" y="14396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Google Shape;184;p32"/>
          <p:cNvSpPr txBox="1"/>
          <p:nvPr/>
        </p:nvSpPr>
        <p:spPr>
          <a:xfrm>
            <a:off x="3400875" y="12117675"/>
            <a:ext cx="16641000" cy="13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Vollkorn"/>
                <a:ea typeface="Vollkorn"/>
                <a:cs typeface="Vollkorn"/>
                <a:sym typeface="Vollkorn"/>
              </a:rPr>
              <a:t>Gebruik hier arrow function</a:t>
            </a:r>
            <a:endParaRPr sz="3600">
              <a:solidFill>
                <a:schemeClr val="dk1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hlink"/>
                </a:solidFill>
                <a:latin typeface="Vollkorn"/>
                <a:ea typeface="Vollkorn"/>
                <a:cs typeface="Vollkorn"/>
                <a:sym typeface="Vollkorn"/>
                <a:hlinkClick r:id="rId3"/>
              </a:rPr>
              <a:t>https://codeburst.io/javascript-arrow-functions-for-beginners-926947fc0cdc</a:t>
            </a:r>
            <a:endParaRPr sz="3600">
              <a:solidFill>
                <a:schemeClr val="dk1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85" name="Google Shape;185;p32"/>
          <p:cNvSpPr txBox="1"/>
          <p:nvPr/>
        </p:nvSpPr>
        <p:spPr>
          <a:xfrm>
            <a:off x="10156925" y="1506375"/>
            <a:ext cx="13021800" cy="17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ollkorn"/>
                <a:ea typeface="Vollkorn"/>
                <a:cs typeface="Vollkorn"/>
                <a:sym typeface="Vollkorn"/>
              </a:rPr>
              <a:t>Gebruik web fonts en web fonts loader. Zit al in de template</a:t>
            </a:r>
            <a:endParaRPr sz="36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hlink"/>
                </a:solidFill>
                <a:latin typeface="Vollkorn"/>
                <a:ea typeface="Vollkorn"/>
                <a:cs typeface="Vollkorn"/>
                <a:sym typeface="Vollkorn"/>
                <a:hlinkClick r:id="rId4"/>
              </a:rPr>
              <a:t>https://github.com/typekit/webfontloader</a:t>
            </a:r>
            <a:endParaRPr sz="3600" u="sng">
              <a:solidFill>
                <a:schemeClr val="hlink"/>
              </a:solidFill>
              <a:latin typeface="Vollkorn"/>
              <a:ea typeface="Vollkorn"/>
              <a:cs typeface="Vollkorn"/>
              <a:sym typeface="Vollkorn"/>
              <a:hlinkClick r:id="rId5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86" name="Google Shape;186;p32"/>
          <p:cNvSpPr/>
          <p:nvPr/>
        </p:nvSpPr>
        <p:spPr>
          <a:xfrm>
            <a:off x="7707014" y="2311275"/>
            <a:ext cx="2264500" cy="2608450"/>
          </a:xfrm>
          <a:custGeom>
            <a:rect b="b" l="l" r="r" t="t"/>
            <a:pathLst>
              <a:path extrusionOk="0" h="104338" w="90580">
                <a:moveTo>
                  <a:pt x="53599" y="104338"/>
                </a:moveTo>
                <a:cubicBezTo>
                  <a:pt x="44794" y="95313"/>
                  <a:pt x="-5393" y="67578"/>
                  <a:pt x="770" y="50188"/>
                </a:cubicBezTo>
                <a:cubicBezTo>
                  <a:pt x="6934" y="32798"/>
                  <a:pt x="75612" y="8365"/>
                  <a:pt x="9058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3000150" y="3730950"/>
            <a:ext cx="18383700" cy="6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Vollkorn"/>
              <a:buNone/>
            </a:pPr>
            <a:r>
              <a:rPr b="1" lang="en-US" sz="6000" u="sng">
                <a:latin typeface="Vollkorn"/>
                <a:ea typeface="Vollkorn"/>
                <a:cs typeface="Vollkorn"/>
                <a:sym typeface="Vollkorn"/>
              </a:rPr>
              <a:t>Opdracht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t/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Gegeven de template van deze week die je kan vinden op: </a:t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rPr lang="en-US" sz="4500" u="sng">
                <a:solidFill>
                  <a:schemeClr val="hlink"/>
                </a:solidFill>
                <a:latin typeface="Vollkorn"/>
                <a:ea typeface="Vollkorn"/>
                <a:cs typeface="Vollkorn"/>
                <a:sym typeface="Vollkorn"/>
                <a:hlinkClick r:id="rId3"/>
              </a:rPr>
              <a:t>https://github.com/HZ-HBO-ICT/ts-skeleton-app/tree/week_2_start</a:t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t/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Maak deze template werkend op je eigen machine.</a:t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Doe dit liefst in een nieuwe map bv week2</a:t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rPr lang="en-US" sz="3000">
                <a:latin typeface="Courier New"/>
                <a:ea typeface="Courier New"/>
                <a:cs typeface="Courier New"/>
                <a:sym typeface="Courier New"/>
              </a:rPr>
              <a:t>git clone -b week_2_start https://github.com/HZ-HBO-ICT/ts-skeleton-app.git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t/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Onderzoek eens wat er in de assets map staat.</a:t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1729338" y="9064200"/>
            <a:ext cx="3880175" cy="3488850"/>
          </a:xfrm>
          <a:custGeom>
            <a:rect b="b" l="l" r="r" t="t"/>
            <a:pathLst>
              <a:path extrusionOk="0" h="139554" w="155207">
                <a:moveTo>
                  <a:pt x="155207" y="0"/>
                </a:moveTo>
                <a:cubicBezTo>
                  <a:pt x="130124" y="5017"/>
                  <a:pt x="22722" y="9577"/>
                  <a:pt x="4708" y="30100"/>
                </a:cubicBezTo>
                <a:cubicBezTo>
                  <a:pt x="-13306" y="50623"/>
                  <a:pt x="27739" y="104894"/>
                  <a:pt x="47121" y="123136"/>
                </a:cubicBezTo>
                <a:cubicBezTo>
                  <a:pt x="66504" y="141378"/>
                  <a:pt x="108689" y="136818"/>
                  <a:pt x="121003" y="13955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" name="Google Shape;69;p15"/>
          <p:cNvSpPr txBox="1"/>
          <p:nvPr/>
        </p:nvSpPr>
        <p:spPr>
          <a:xfrm>
            <a:off x="5130675" y="12074175"/>
            <a:ext cx="116637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ollkorn"/>
                <a:ea typeface="Vollkorn"/>
                <a:cs typeface="Vollkorn"/>
                <a:sym typeface="Vollkorn"/>
              </a:rPr>
              <a:t>-b staat voor branche</a:t>
            </a:r>
            <a:endParaRPr sz="3600"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/>
        </p:nvSpPr>
        <p:spPr>
          <a:xfrm>
            <a:off x="7715700" y="7880425"/>
            <a:ext cx="89526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Vollkorn"/>
              <a:buNone/>
            </a:pPr>
            <a:r>
              <a:rPr b="1" lang="en-US" sz="7500">
                <a:latin typeface="Vollkorn"/>
                <a:ea typeface="Vollkorn"/>
                <a:cs typeface="Vollkorn"/>
                <a:sym typeface="Vollkorn"/>
              </a:rPr>
              <a:t>Arrow function.</a:t>
            </a:r>
            <a:endParaRPr/>
          </a:p>
        </p:txBody>
      </p:sp>
      <p:sp>
        <p:nvSpPr>
          <p:cNvPr id="192" name="Google Shape;192;p33"/>
          <p:cNvSpPr/>
          <p:nvPr/>
        </p:nvSpPr>
        <p:spPr>
          <a:xfrm>
            <a:off x="0" y="-25400"/>
            <a:ext cx="1269900" cy="13766700"/>
          </a:xfrm>
          <a:prstGeom prst="rect">
            <a:avLst/>
          </a:prstGeom>
          <a:solidFill>
            <a:srgbClr val="D2F6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2800" y="47700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/>
        </p:nvSpPr>
        <p:spPr>
          <a:xfrm>
            <a:off x="0" y="12107400"/>
            <a:ext cx="243840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ollkorn"/>
                <a:ea typeface="Vollkorn"/>
                <a:cs typeface="Vollkorn"/>
                <a:sym typeface="Vollkorn"/>
              </a:rPr>
              <a:t>https://codeburst.io/javascript-arrow-functions-for-beginners-926947fc0cdc</a:t>
            </a:r>
            <a:endParaRPr sz="3600">
              <a:latin typeface="Vollkorn"/>
              <a:ea typeface="Vollkorn"/>
              <a:cs typeface="Vollkorn"/>
              <a:sym typeface="Vollkorn"/>
            </a:endParaRPr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763" y="1109950"/>
            <a:ext cx="15894474" cy="107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/>
        </p:nvSpPr>
        <p:spPr>
          <a:xfrm>
            <a:off x="7858350" y="132150"/>
            <a:ext cx="14296800" cy="134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// No parameters</a:t>
            </a:r>
            <a:endParaRPr i="1" sz="2400">
              <a:solidFill>
                <a:srgbClr val="0088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en-US" sz="24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myFunc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240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// Do stuff</a:t>
            </a:r>
            <a:endParaRPr i="1" sz="2400">
              <a:solidFill>
                <a:srgbClr val="0088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// With parameters</a:t>
            </a:r>
            <a:endParaRPr i="1" sz="2400">
              <a:solidFill>
                <a:srgbClr val="0088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en-US" sz="24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myFunc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a,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US" sz="24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4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b;</a:t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// Only 1 param, no need for parens</a:t>
            </a:r>
            <a:endParaRPr i="1" sz="2400">
              <a:solidFill>
                <a:srgbClr val="0088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en-US" sz="24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myFunc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4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a;</a:t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// No brackets and implicit return</a:t>
            </a:r>
            <a:endParaRPr i="1" sz="2400">
              <a:solidFill>
                <a:srgbClr val="0088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// with single-line arrow function</a:t>
            </a:r>
            <a:endParaRPr i="1" sz="2400">
              <a:solidFill>
                <a:srgbClr val="0088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en-US" sz="24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myFunc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a;</a:t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// Wrap body in parens to return</a:t>
            </a:r>
            <a:endParaRPr i="1" sz="2400">
              <a:solidFill>
                <a:srgbClr val="0088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// object literal</a:t>
            </a:r>
            <a:endParaRPr i="1" sz="2400">
              <a:solidFill>
                <a:srgbClr val="0088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en-US" sz="24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myFunc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first,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last</a:t>
            </a:r>
            <a:r>
              <a:rPr lang="en-US" sz="24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endParaRPr sz="2400">
              <a:solidFill>
                <a:srgbClr val="FFC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firstName</a:t>
            </a: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first,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lastName</a:t>
            </a: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last</a:t>
            </a:r>
            <a:r>
              <a:rPr lang="en-US" sz="24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/>
        </p:nvSpPr>
        <p:spPr>
          <a:xfrm>
            <a:off x="7715700" y="8155088"/>
            <a:ext cx="89526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Vollkorn"/>
              <a:buNone/>
            </a:pPr>
            <a:r>
              <a:rPr b="1" lang="en-US" sz="7500">
                <a:latin typeface="Vollkorn"/>
                <a:ea typeface="Vollkorn"/>
                <a:cs typeface="Vollkorn"/>
                <a:sym typeface="Vollkorn"/>
              </a:rPr>
              <a:t>Custom fonts</a:t>
            </a:r>
            <a:r>
              <a:rPr b="1" lang="en-US" sz="7500">
                <a:latin typeface="Vollkorn"/>
                <a:ea typeface="Vollkorn"/>
                <a:cs typeface="Vollkorn"/>
                <a:sym typeface="Vollkorn"/>
              </a:rPr>
              <a:t>.</a:t>
            </a:r>
            <a:endParaRPr/>
          </a:p>
        </p:txBody>
      </p:sp>
      <p:sp>
        <p:nvSpPr>
          <p:cNvPr id="210" name="Google Shape;210;p36"/>
          <p:cNvSpPr/>
          <p:nvPr/>
        </p:nvSpPr>
        <p:spPr>
          <a:xfrm>
            <a:off x="0" y="-25400"/>
            <a:ext cx="1269900" cy="13766700"/>
          </a:xfrm>
          <a:prstGeom prst="rect">
            <a:avLst/>
          </a:prstGeom>
          <a:solidFill>
            <a:srgbClr val="D2F6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200" y="4138613"/>
            <a:ext cx="36576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/>
        </p:nvSpPr>
        <p:spPr>
          <a:xfrm>
            <a:off x="15039950" y="2169450"/>
            <a:ext cx="8766300" cy="9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n-US" sz="30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font-face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3000">
                <a:solidFill>
                  <a:srgbClr val="A5FF90"/>
                </a:solidFill>
                <a:latin typeface="Courier New"/>
                <a:ea typeface="Courier New"/>
                <a:cs typeface="Courier New"/>
                <a:sym typeface="Courier New"/>
              </a:rPr>
              <a:t>font-family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92FC79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30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Minecraft</a:t>
            </a:r>
            <a:r>
              <a:rPr lang="en-US" sz="3000">
                <a:solidFill>
                  <a:srgbClr val="92FC79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3000">
                <a:solidFill>
                  <a:srgbClr val="A5FF90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000">
                <a:solidFill>
                  <a:srgbClr val="92FC79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30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../fonts/Minecraft.ttf</a:t>
            </a:r>
            <a:r>
              <a:rPr lang="en-US" sz="3000">
                <a:solidFill>
                  <a:srgbClr val="92FC79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000">
                <a:solidFill>
                  <a:srgbClr val="92FC79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30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truetype</a:t>
            </a:r>
            <a:r>
              <a:rPr lang="en-US" sz="3000">
                <a:solidFill>
                  <a:srgbClr val="92FC79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canvas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3000">
                <a:solidFill>
                  <a:srgbClr val="A5FF90"/>
                </a:solidFill>
                <a:latin typeface="Courier New"/>
                <a:ea typeface="Courier New"/>
                <a:cs typeface="Courier New"/>
                <a:sym typeface="Courier New"/>
              </a:rPr>
              <a:t>font-family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92FC79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30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Minecraft</a:t>
            </a:r>
            <a:r>
              <a:rPr lang="en-US" sz="3000">
                <a:solidFill>
                  <a:srgbClr val="92FC79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3000">
                <a:solidFill>
                  <a:srgbClr val="A5FF90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background-image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000">
                <a:solidFill>
                  <a:srgbClr val="92FC79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30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../images/nebula-bg.jpg</a:t>
            </a:r>
            <a:r>
              <a:rPr lang="en-US" sz="3000">
                <a:solidFill>
                  <a:srgbClr val="92FC79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37"/>
          <p:cNvSpPr txBox="1"/>
          <p:nvPr/>
        </p:nvSpPr>
        <p:spPr>
          <a:xfrm>
            <a:off x="957525" y="1740150"/>
            <a:ext cx="13438500" cy="102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script </a:t>
            </a:r>
            <a:r>
              <a:rPr i="1" lang="en-US" sz="30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3000">
                <a:solidFill>
                  <a:srgbClr val="92FC79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3000">
                <a:solidFill>
                  <a:srgbClr val="A5FF90"/>
                </a:solidFill>
                <a:latin typeface="Courier New"/>
                <a:ea typeface="Courier New"/>
                <a:cs typeface="Courier New"/>
                <a:sym typeface="Courier New"/>
              </a:rPr>
              <a:t>https://ajax.googleapis.com/ajax/libs/webfont/1.6.26/webfont.js</a:t>
            </a:r>
            <a:r>
              <a:rPr lang="en-US" sz="3000">
                <a:solidFill>
                  <a:srgbClr val="92FC79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WebFont.</a:t>
            </a:r>
            <a:r>
              <a:rPr lang="en-US" sz="30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load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custom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:{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families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3000">
                <a:solidFill>
                  <a:srgbClr val="92FC79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3000">
                <a:solidFill>
                  <a:srgbClr val="A5FF90"/>
                </a:solidFill>
                <a:latin typeface="Courier New"/>
                <a:ea typeface="Courier New"/>
                <a:cs typeface="Courier New"/>
                <a:sym typeface="Courier New"/>
              </a:rPr>
              <a:t>Minecraft</a:t>
            </a:r>
            <a:r>
              <a:rPr lang="en-US" sz="3000">
                <a:solidFill>
                  <a:srgbClr val="92FC79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8"/>
          <p:cNvPicPr preferRelativeResize="0"/>
          <p:nvPr/>
        </p:nvPicPr>
        <p:blipFill rotWithShape="1">
          <a:blip r:embed="rId3">
            <a:alphaModFix/>
          </a:blip>
          <a:srcRect b="0" l="0" r="-5496" t="0"/>
          <a:stretch/>
        </p:blipFill>
        <p:spPr>
          <a:xfrm>
            <a:off x="0" y="0"/>
            <a:ext cx="25724476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/>
        </p:nvSpPr>
        <p:spPr>
          <a:xfrm>
            <a:off x="3025200" y="3289500"/>
            <a:ext cx="18333600" cy="7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Vollkorn"/>
              <a:buNone/>
            </a:pPr>
            <a:r>
              <a:rPr b="1" lang="en-US" sz="6000" u="sng">
                <a:latin typeface="Vollkorn"/>
                <a:ea typeface="Vollkorn"/>
                <a:cs typeface="Vollkorn"/>
                <a:sym typeface="Vollkorn"/>
              </a:rPr>
              <a:t>Opdracht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t/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-514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Vollkorn"/>
              <a:buAutoNum type="arabicPeriod"/>
            </a:pP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Maak een functie ‘drawPlayerLives()’ die de het aantal levens in de vorm van kleine spaceships op het canvas tekent.</a:t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-514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Vollkorn"/>
              <a:buAutoNum type="arabicPeriod"/>
            </a:pP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Maak een functie ‘drawRandomAsteroids()’ die random een 5 tal asteroids van verschillende groottes op het canvas tekent.</a:t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-514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Vollkorn"/>
              <a:buAutoNum type="arabicPeriod"/>
            </a:pP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Maak een functie ‘drawYourScore’ die de huidige score op het canvas schrijft.</a:t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Vollkorn"/>
              <a:buAutoNum type="arabicPeriod"/>
            </a:pPr>
            <a:r>
              <a:rPr lang="en-US" sz="4500">
                <a:solidFill>
                  <a:schemeClr val="dk1"/>
                </a:solidFill>
                <a:latin typeface="Vollkorn"/>
                <a:ea typeface="Vollkorn"/>
                <a:cs typeface="Vollkorn"/>
                <a:sym typeface="Vollkorn"/>
              </a:rPr>
              <a:t>Maak de functie ‘drawSpaceShip’ die het ruimteschip van de speler op het canvas tekent.</a:t>
            </a:r>
            <a:endParaRPr sz="4500">
              <a:solidFill>
                <a:schemeClr val="dk1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28" name="Google Shape;228;p39"/>
          <p:cNvSpPr txBox="1"/>
          <p:nvPr/>
        </p:nvSpPr>
        <p:spPr>
          <a:xfrm>
            <a:off x="15043650" y="3157300"/>
            <a:ext cx="8498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ollkorn"/>
                <a:ea typeface="Vollkorn"/>
                <a:cs typeface="Vollkorn"/>
                <a:sym typeface="Vollkorn"/>
              </a:rPr>
              <a:t>Asteroids (Meteors) plaatjes staan in de assets map</a:t>
            </a:r>
            <a:endParaRPr sz="3600" u="sng">
              <a:solidFill>
                <a:schemeClr val="hlink"/>
              </a:solidFill>
              <a:latin typeface="Vollkorn"/>
              <a:ea typeface="Vollkorn"/>
              <a:cs typeface="Vollkorn"/>
              <a:sym typeface="Vollkorn"/>
              <a:hlinkClick r:id="rId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29" name="Google Shape;229;p39"/>
          <p:cNvSpPr txBox="1"/>
          <p:nvPr/>
        </p:nvSpPr>
        <p:spPr>
          <a:xfrm>
            <a:off x="10309325" y="1658775"/>
            <a:ext cx="8498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Vollkorn"/>
                <a:ea typeface="Vollkorn"/>
                <a:cs typeface="Vollkorn"/>
                <a:sym typeface="Vollkorn"/>
              </a:rPr>
              <a:t>Lives is een attribute van de class Game</a:t>
            </a:r>
            <a:endParaRPr sz="3600" u="sng">
              <a:solidFill>
                <a:schemeClr val="hlink"/>
              </a:solidFill>
              <a:latin typeface="Vollkorn"/>
              <a:ea typeface="Vollkorn"/>
              <a:cs typeface="Vollkorn"/>
              <a:sym typeface="Vollkorn"/>
              <a:hlinkClick r:id="rId4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30" name="Google Shape;230;p39"/>
          <p:cNvSpPr/>
          <p:nvPr/>
        </p:nvSpPr>
        <p:spPr>
          <a:xfrm>
            <a:off x="9246829" y="2575425"/>
            <a:ext cx="1286000" cy="2344300"/>
          </a:xfrm>
          <a:custGeom>
            <a:rect b="b" l="l" r="r" t="t"/>
            <a:pathLst>
              <a:path extrusionOk="0" h="93772" w="51440">
                <a:moveTo>
                  <a:pt x="15781" y="93772"/>
                </a:moveTo>
                <a:cubicBezTo>
                  <a:pt x="13360" y="84307"/>
                  <a:pt x="-4691" y="52610"/>
                  <a:pt x="1252" y="36981"/>
                </a:cubicBezTo>
                <a:cubicBezTo>
                  <a:pt x="7195" y="21352"/>
                  <a:pt x="43075" y="6164"/>
                  <a:pt x="5144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1" name="Google Shape;231;p39"/>
          <p:cNvSpPr/>
          <p:nvPr/>
        </p:nvSpPr>
        <p:spPr>
          <a:xfrm>
            <a:off x="18688350" y="4127275"/>
            <a:ext cx="4217225" cy="2818275"/>
          </a:xfrm>
          <a:custGeom>
            <a:rect b="b" l="l" r="r" t="t"/>
            <a:pathLst>
              <a:path extrusionOk="0" h="112731" w="168689">
                <a:moveTo>
                  <a:pt x="0" y="93772"/>
                </a:moveTo>
                <a:cubicBezTo>
                  <a:pt x="9465" y="92451"/>
                  <a:pt x="36100" y="82766"/>
                  <a:pt x="56791" y="85848"/>
                </a:cubicBezTo>
                <a:cubicBezTo>
                  <a:pt x="77483" y="88930"/>
                  <a:pt x="105659" y="116005"/>
                  <a:pt x="124149" y="112263"/>
                </a:cubicBezTo>
                <a:cubicBezTo>
                  <a:pt x="142639" y="108521"/>
                  <a:pt x="173897" y="82106"/>
                  <a:pt x="167733" y="63395"/>
                </a:cubicBezTo>
                <a:cubicBezTo>
                  <a:pt x="161570" y="44685"/>
                  <a:pt x="100596" y="10566"/>
                  <a:pt x="8716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0"/>
          <p:cNvPicPr preferRelativeResize="0"/>
          <p:nvPr/>
        </p:nvPicPr>
        <p:blipFill rotWithShape="1">
          <a:blip r:embed="rId3">
            <a:alphaModFix/>
          </a:blip>
          <a:srcRect b="0" l="2399" r="2399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/>
        </p:nvSpPr>
        <p:spPr>
          <a:xfrm>
            <a:off x="3025200" y="4791150"/>
            <a:ext cx="18333600" cy="41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Vollkorn"/>
              <a:buNone/>
            </a:pPr>
            <a:r>
              <a:rPr b="1" lang="en-US" sz="6000" u="sng">
                <a:latin typeface="Vollkorn"/>
                <a:ea typeface="Vollkorn"/>
                <a:cs typeface="Vollkorn"/>
                <a:sym typeface="Vollkorn"/>
              </a:rPr>
              <a:t>Opdracht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t/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-514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Vollkorn"/>
              <a:buAutoNum type="arabicPeriod"/>
            </a:pP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Maak een functie ‘writePlayerScore()’ die de tekst ‘Your Score is (score van de speler)’ op de juiste plek op het canvas schrijft.</a:t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-514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Vollkorn"/>
              <a:buAutoNum type="arabicPeriod"/>
            </a:pP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Maak een functie ‘writeHighScores()’ die de highscores de juiste plek op het canvas schrijft.</a:t>
            </a:r>
            <a:endParaRPr sz="4500">
              <a:solidFill>
                <a:schemeClr val="dk1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2"/>
          <p:cNvPicPr preferRelativeResize="0"/>
          <p:nvPr/>
        </p:nvPicPr>
        <p:blipFill rotWithShape="1">
          <a:blip r:embed="rId3">
            <a:alphaModFix/>
          </a:blip>
          <a:srcRect b="2801" l="3836" r="2354" t="2536"/>
          <a:stretch/>
        </p:blipFill>
        <p:spPr>
          <a:xfrm>
            <a:off x="5812738" y="2018563"/>
            <a:ext cx="12758526" cy="96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8721900" y="3756338"/>
            <a:ext cx="6871800" cy="1251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Javascript</a:t>
            </a:r>
            <a:endParaRPr sz="4800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8721900" y="5411113"/>
            <a:ext cx="6871800" cy="12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latin typeface="Vollkorn"/>
                <a:ea typeface="Vollkorn"/>
                <a:cs typeface="Vollkorn"/>
                <a:sym typeface="Vollkorn"/>
              </a:rPr>
              <a:t>NodeJS</a:t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8721900" y="7065888"/>
            <a:ext cx="6871800" cy="1251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8721900" y="5411125"/>
            <a:ext cx="18639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latin typeface="Vollkorn"/>
                <a:ea typeface="Vollkorn"/>
                <a:cs typeface="Vollkorn"/>
                <a:sym typeface="Vollkorn"/>
              </a:rPr>
              <a:t>C++</a:t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13987825" y="5591275"/>
            <a:ext cx="1327800" cy="8916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Vollkorn"/>
                <a:ea typeface="Vollkorn"/>
                <a:cs typeface="Vollkorn"/>
                <a:sym typeface="Vollkorn"/>
              </a:rPr>
              <a:t>V8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33950" y="13131600"/>
            <a:ext cx="75675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Vollkorn"/>
                <a:ea typeface="Vollkorn"/>
                <a:cs typeface="Vollkorn"/>
                <a:sym typeface="Vollkorn"/>
              </a:rPr>
              <a:t>https://youtu.be/86tgU7UaJmU</a:t>
            </a:r>
            <a:endParaRPr sz="24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8304075" y="13131600"/>
            <a:ext cx="16108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Vollkorn"/>
                <a:ea typeface="Vollkorn"/>
                <a:cs typeface="Vollkorn"/>
                <a:sym typeface="Vollkorn"/>
              </a:rPr>
              <a:t>https://medium.freecodecamp.org/understanding-the-core-of-nodejs-the-powerful-chrome-v8-engine-79e7eb8af964</a:t>
            </a:r>
            <a:endParaRPr sz="2400">
              <a:latin typeface="Vollkorn"/>
              <a:ea typeface="Vollkorn"/>
              <a:cs typeface="Vollkorn"/>
              <a:sym typeface="Vollkorn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2950" y="3756349"/>
            <a:ext cx="4088827" cy="15900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8304075" y="12547200"/>
            <a:ext cx="16623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Vollkorn"/>
                <a:ea typeface="Vollkorn"/>
                <a:cs typeface="Vollkorn"/>
                <a:sym typeface="Vollkorn"/>
              </a:rPr>
              <a:t>https://medium.freecodecamp.org/what-exactly-is-node-js-ae36e97449f5</a:t>
            </a:r>
            <a:endParaRPr sz="24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728275" y="8674763"/>
            <a:ext cx="172773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800">
                <a:solidFill>
                  <a:schemeClr val="dk1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Node.js® is a JavaScript runtime built on </a:t>
            </a:r>
            <a:r>
              <a:rPr i="1" lang="en-US" sz="4800" u="sng">
                <a:solidFill>
                  <a:schemeClr val="hlink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  <a:hlinkClick r:id="rId4"/>
              </a:rPr>
              <a:t>Chrome’s V8 JavaScript engine</a:t>
            </a:r>
            <a:r>
              <a:rPr i="1" lang="en-US" sz="4800">
                <a:solidFill>
                  <a:schemeClr val="dk1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.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/>
        </p:nvSpPr>
        <p:spPr>
          <a:xfrm>
            <a:off x="3025200" y="4592550"/>
            <a:ext cx="18333600" cy="51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Vollkorn"/>
              <a:buNone/>
            </a:pPr>
            <a:r>
              <a:rPr b="1" lang="en-US" sz="6000" u="sng">
                <a:latin typeface="Vollkorn"/>
                <a:ea typeface="Vollkorn"/>
                <a:cs typeface="Vollkorn"/>
                <a:sym typeface="Vollkorn"/>
              </a:rPr>
              <a:t>Opdracht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t/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-514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Vollkorn"/>
              <a:buAutoNum type="arabicPeriod"/>
            </a:pP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We hebben vrij veel functies gemaakt die nagenoeg hetzelfde doen. Onderzoek welke functies in aanmerking komt om te worden ‘samengevoegd’ zodat het 1 generieke functie wordt. </a:t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-514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Vollkorn"/>
              <a:buAutoNum type="arabicPeriod"/>
            </a:pP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Wat moet je daar precies voor doen?</a:t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-514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Vollkorn"/>
              <a:buAutoNum type="arabicPeriod"/>
            </a:pP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Refactor je huidige code tot 1 functie of enkele functies.</a:t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/>
        </p:nvSpPr>
        <p:spPr>
          <a:xfrm>
            <a:off x="9052647" y="7758500"/>
            <a:ext cx="62787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Vollkorn"/>
              <a:buNone/>
            </a:pPr>
            <a:r>
              <a:rPr b="1" lang="en-US" sz="7500">
                <a:latin typeface="Vollkorn"/>
                <a:ea typeface="Vollkorn"/>
                <a:cs typeface="Vollkorn"/>
                <a:sym typeface="Vollkorn"/>
              </a:rPr>
              <a:t>Assignment</a:t>
            </a:r>
            <a:r>
              <a:rPr b="1" lang="en-US" sz="7500">
                <a:latin typeface="Vollkorn"/>
                <a:ea typeface="Vollkorn"/>
                <a:cs typeface="Vollkorn"/>
                <a:sym typeface="Vollkorn"/>
              </a:rPr>
              <a:t>.</a:t>
            </a:r>
            <a:endParaRPr/>
          </a:p>
        </p:txBody>
      </p:sp>
      <p:sp>
        <p:nvSpPr>
          <p:cNvPr id="257" name="Google Shape;257;p44"/>
          <p:cNvSpPr/>
          <p:nvPr/>
        </p:nvSpPr>
        <p:spPr>
          <a:xfrm>
            <a:off x="0" y="-25400"/>
            <a:ext cx="1269900" cy="13766700"/>
          </a:xfrm>
          <a:prstGeom prst="rect">
            <a:avLst/>
          </a:prstGeom>
          <a:solidFill>
            <a:srgbClr val="D2F6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8" name="Google Shape;2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9200" y="4535100"/>
            <a:ext cx="3005575" cy="30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/>
          <p:nvPr/>
        </p:nvSpPr>
        <p:spPr>
          <a:xfrm>
            <a:off x="1662600" y="4708650"/>
            <a:ext cx="21058800" cy="42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chemeClr val="dk1"/>
                </a:solidFill>
                <a:latin typeface="Vollkorn"/>
                <a:ea typeface="Vollkorn"/>
                <a:cs typeface="Vollkorn"/>
                <a:sym typeface="Vollkorn"/>
              </a:rPr>
              <a:t>Opdrachten</a:t>
            </a:r>
            <a:endParaRPr b="1" sz="3600" u="sng">
              <a:solidFill>
                <a:schemeClr val="dk1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ollkorn"/>
              <a:buChar char="●"/>
            </a:pPr>
            <a:r>
              <a:rPr lang="en-US" sz="3600">
                <a:solidFill>
                  <a:schemeClr val="dk1"/>
                </a:solidFill>
                <a:latin typeface="Vollkorn"/>
                <a:ea typeface="Vollkorn"/>
                <a:cs typeface="Vollkorn"/>
                <a:sym typeface="Vollkorn"/>
              </a:rPr>
              <a:t>Maak voor donderdag alle schermen.</a:t>
            </a:r>
            <a:endParaRPr sz="3600">
              <a:solidFill>
                <a:schemeClr val="dk1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ollkorn"/>
              <a:buChar char="●"/>
            </a:pPr>
            <a:r>
              <a:rPr lang="en-US" sz="3600">
                <a:solidFill>
                  <a:schemeClr val="dk1"/>
                </a:solidFill>
                <a:latin typeface="Vollkorn"/>
                <a:ea typeface="Vollkorn"/>
                <a:cs typeface="Vollkorn"/>
                <a:sym typeface="Vollkorn"/>
              </a:rPr>
              <a:t>Post de uitwerking op github. Misschien handig om ook dit met branches te doen.</a:t>
            </a:r>
            <a:endParaRPr sz="3600">
              <a:solidFill>
                <a:schemeClr val="dk1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ollkorn"/>
              <a:buChar char="●"/>
            </a:pPr>
            <a:r>
              <a:rPr lang="en-US" sz="3600">
                <a:solidFill>
                  <a:schemeClr val="dk1"/>
                </a:solidFill>
                <a:latin typeface="Vollkorn"/>
                <a:ea typeface="Vollkorn"/>
                <a:cs typeface="Vollkorn"/>
                <a:sym typeface="Vollkorn"/>
              </a:rPr>
              <a:t>Lever de github link op learn in.</a:t>
            </a:r>
            <a:endParaRPr sz="3600">
              <a:solidFill>
                <a:schemeClr val="dk1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7715700" y="8535200"/>
            <a:ext cx="89526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Vollkorn"/>
              <a:buNone/>
            </a:pPr>
            <a:r>
              <a:rPr b="1" lang="en-US" sz="7500">
                <a:latin typeface="Vollkorn"/>
                <a:ea typeface="Vollkorn"/>
                <a:cs typeface="Vollkorn"/>
                <a:sym typeface="Vollkorn"/>
              </a:rPr>
              <a:t>Types.</a:t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0" y="-25400"/>
            <a:ext cx="1269900" cy="13766700"/>
          </a:xfrm>
          <a:prstGeom prst="rect">
            <a:avLst/>
          </a:prstGeom>
          <a:solidFill>
            <a:srgbClr val="D2F6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0813" y="3758400"/>
            <a:ext cx="4382374" cy="47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8836500" y="4818150"/>
            <a:ext cx="6711000" cy="2913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- canvas: any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- ctx: any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- player: string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- score: number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- lives: number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- highscores: array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8836500" y="7731150"/>
            <a:ext cx="6711000" cy="200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+ start_screen()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+ level_screen()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+ title_screen()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+ randomNumber()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8836500" y="3977850"/>
            <a:ext cx="6711000" cy="8403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Game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98" name="Google Shape;98;p18"/>
          <p:cNvSpPr txBox="1"/>
          <p:nvPr/>
        </p:nvSpPr>
        <p:spPr>
          <a:xfrm rot="972471">
            <a:off x="5077730" y="10158210"/>
            <a:ext cx="5910302" cy="11438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  <a:latin typeface="Vollkorn"/>
                <a:ea typeface="Vollkorn"/>
                <a:cs typeface="Vollkorn"/>
                <a:sym typeface="Vollkorn"/>
              </a:rPr>
              <a:t>Gezamenlijk types aanpassen en template werkend maken</a:t>
            </a:r>
            <a:endParaRPr sz="3000">
              <a:solidFill>
                <a:srgbClr val="FF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750" y="3551475"/>
            <a:ext cx="18858150" cy="54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0" y="12977100"/>
            <a:ext cx="1234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Vollkorn"/>
                <a:ea typeface="Vollkorn"/>
                <a:cs typeface="Vollkorn"/>
                <a:sym typeface="Vollkorn"/>
              </a:rPr>
              <a:t>https://developer.mozilla.org/en-US/docs/Web/API/HTMLElement</a:t>
            </a:r>
            <a:endParaRPr sz="2400"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063" y="2542925"/>
            <a:ext cx="15767875" cy="86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3000150" y="3254400"/>
            <a:ext cx="18383700" cy="72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Vollkorn"/>
              <a:buNone/>
            </a:pPr>
            <a:r>
              <a:rPr b="1" lang="en-US" sz="6000" u="sng">
                <a:latin typeface="Vollkorn"/>
                <a:ea typeface="Vollkorn"/>
                <a:cs typeface="Vollkorn"/>
                <a:sym typeface="Vollkorn"/>
              </a:rPr>
              <a:t>Opdracht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t/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Gegeven is het Canvas uit de template die je kan vinden op: </a:t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rPr lang="en-US" sz="4500" u="sng">
                <a:solidFill>
                  <a:schemeClr val="hlink"/>
                </a:solidFill>
                <a:latin typeface="Vollkorn"/>
                <a:ea typeface="Vollkorn"/>
                <a:cs typeface="Vollkorn"/>
                <a:sym typeface="Vollkorn"/>
                <a:hlinkClick r:id="rId3"/>
              </a:rPr>
              <a:t>https://github.com/HZ-HBO-ICT/ts-skeleton-app/tree/week_2_start</a:t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t/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Schrijf het woord ‘Asteroids’ op dit canvas. Gebruik daarvoor de function ‘public start_screen’ uit de class Game.</a:t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t/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Probeer te kijken hoe je het in het midden van je scherm kan krijgen. Lettertype is Arial, grootte moet je zelf bekijken</a:t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/>
        </p:nvSpPr>
        <p:spPr>
          <a:xfrm>
            <a:off x="7715700" y="8535200"/>
            <a:ext cx="89526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Vollkorn"/>
              <a:buNone/>
            </a:pPr>
            <a:r>
              <a:rPr b="1" lang="en-US" sz="7500">
                <a:latin typeface="Vollkorn"/>
                <a:ea typeface="Vollkorn"/>
                <a:cs typeface="Vollkorn"/>
                <a:sym typeface="Vollkorn"/>
              </a:rPr>
              <a:t>Asteroids</a:t>
            </a:r>
            <a:r>
              <a:rPr b="1" lang="en-US" sz="7500">
                <a:latin typeface="Vollkorn"/>
                <a:ea typeface="Vollkorn"/>
                <a:cs typeface="Vollkorn"/>
                <a:sym typeface="Vollkorn"/>
              </a:rPr>
              <a:t>.</a:t>
            </a: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0" y="-25400"/>
            <a:ext cx="1269900" cy="13766700"/>
          </a:xfrm>
          <a:prstGeom prst="rect">
            <a:avLst/>
          </a:prstGeom>
          <a:solidFill>
            <a:srgbClr val="D2F6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4550" y="4640310"/>
            <a:ext cx="3894900" cy="38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